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F3E2-4BB4-3B20-69DD-806A3C004B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D6637E-F8F0-F451-5E17-54CE65D6B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2E8E10-8BE1-9307-A43C-29C964A3AE7D}"/>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CDC76274-E830-1986-9FC8-113BE42BC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50FF6-17F6-BB91-0399-1DE802AA2F00}"/>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248432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8A44-4755-F78A-BB6C-AFFD61BEF0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EAA2E3-A275-50C6-C95A-A8F1B69AE3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D64B5-D861-783A-D896-9677CE4A1F62}"/>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05536F67-E8F1-6703-2D3E-D2FE886755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5836F2-6714-9567-4C44-304C0A217E82}"/>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152814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9837D-57C5-3ABB-98C2-C5C49FF0AC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A11EB1-E6D9-D197-B399-46A7763407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A3F415-1CAA-90D1-4079-52497D2C4E33}"/>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3768C043-D704-A3A6-F2DD-8AD48EA407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7CB709-06FF-A7DB-F567-135D19315182}"/>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3697105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9986-B75F-C813-B458-6F5213AB270C}"/>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20ACF4-4F90-1B3C-C112-B8ED0B36CF8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F0BEB1-4D10-8FDF-2776-3D35566D0C85}"/>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E4DE19E5-EA3D-24B7-3CF6-441C201AD5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79A98-D06C-559D-9FD0-EB756EDA5BF9}"/>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67243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973B-81F8-3BE8-728A-359372695A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F61646-EA98-FB40-02A5-6656CEC90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D3CA5A-FE90-B423-C94D-A29770425AC9}"/>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BC74CD71-39D8-71FC-8241-76D5946EC0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48EA4-0EBE-D6D1-B8F2-FAA59D4C5BF9}"/>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410857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73E4-C83E-E44D-0AA5-6158FD90E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B26431-5FD5-B90E-ABBC-4887BC6D72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B12B44-D05D-B365-4848-65CDD47BCACA}"/>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5D47E45D-11D1-6CD2-7162-80DF1C810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939F7A-B5D1-2DE4-3BEC-49F9759203B9}"/>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57327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D590-2680-9D56-A852-246DDABD6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A767F-2AD9-7A02-BCBB-2578BAB0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E046BD-BC64-0A01-270B-273DB0725C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8B2B81-A085-5FDD-57A8-DC1C300FF8B7}"/>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6" name="Footer Placeholder 5">
            <a:extLst>
              <a:ext uri="{FF2B5EF4-FFF2-40B4-BE49-F238E27FC236}">
                <a16:creationId xmlns:a16="http://schemas.microsoft.com/office/drawing/2014/main" id="{CF8DEED0-00A0-2F2F-20DA-5D1EA72418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61E4AE-5DBF-07C6-453A-C4453E4B5C7F}"/>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301368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5A5E-329B-25F3-9899-F76C7A7C34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94C450-554F-F245-2DB8-948EADFDCB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A5FDE-2666-DF5E-367D-E08BC89324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4656CB-85BF-8081-1C99-3CA1889F0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3F740-C2A2-D82C-E520-38DD02ED5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FEDA732-8022-386C-83DD-D2FB89309462}"/>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8" name="Footer Placeholder 7">
            <a:extLst>
              <a:ext uri="{FF2B5EF4-FFF2-40B4-BE49-F238E27FC236}">
                <a16:creationId xmlns:a16="http://schemas.microsoft.com/office/drawing/2014/main" id="{0679521E-6333-967D-E937-0866DC4430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63A882-C579-0C58-E229-9976889145DA}"/>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389968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F20D-9CF5-6190-4034-222FD3EBB2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67A484-1DE9-5AD3-0D99-BF0C4CE1FAC3}"/>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4" name="Footer Placeholder 3">
            <a:extLst>
              <a:ext uri="{FF2B5EF4-FFF2-40B4-BE49-F238E27FC236}">
                <a16:creationId xmlns:a16="http://schemas.microsoft.com/office/drawing/2014/main" id="{61C22936-7429-5F23-6DBC-7F0607E534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C25370-23F3-80B0-9C15-35365CFF1EDE}"/>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2888916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CA62E5-0431-5172-F41E-72EE7426E951}"/>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3" name="Footer Placeholder 2">
            <a:extLst>
              <a:ext uri="{FF2B5EF4-FFF2-40B4-BE49-F238E27FC236}">
                <a16:creationId xmlns:a16="http://schemas.microsoft.com/office/drawing/2014/main" id="{AF02EF27-952E-BDE5-A6A0-97061374399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EACA10-B216-1118-531F-78911A3F042E}"/>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3579516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C9E5-A4C8-DF14-79EF-8B4A50D02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E2DF34-8670-915B-75E4-E39265BC5E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C3DF31-FA30-CE11-FD49-FB09723DB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C59E6-47BC-E710-F854-3AC62F589D82}"/>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6" name="Footer Placeholder 5">
            <a:extLst>
              <a:ext uri="{FF2B5EF4-FFF2-40B4-BE49-F238E27FC236}">
                <a16:creationId xmlns:a16="http://schemas.microsoft.com/office/drawing/2014/main" id="{FEEC34F1-6E2E-B873-9388-E49A7E510D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F18DC-656E-2D46-9811-07D815126246}"/>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24948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3E21-06F4-0267-9F9C-6F0C99725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19FBD3-E893-AC72-5CE7-AB7B8E948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DA68CC-4B61-D07B-B442-2488DFAB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FC9CF-6071-DA91-7792-A48ED797A34E}"/>
              </a:ext>
            </a:extLst>
          </p:cNvPr>
          <p:cNvSpPr>
            <a:spLocks noGrp="1"/>
          </p:cNvSpPr>
          <p:nvPr>
            <p:ph type="dt" sz="half" idx="10"/>
          </p:nvPr>
        </p:nvSpPr>
        <p:spPr/>
        <p:txBody>
          <a:bodyPr/>
          <a:lstStyle/>
          <a:p>
            <a:fld id="{8111A0AD-35BC-4ECF-A129-743AA84A6857}" type="datetimeFigureOut">
              <a:rPr lang="en-IN" smtClean="0"/>
              <a:t>25-06-2024</a:t>
            </a:fld>
            <a:endParaRPr lang="en-IN"/>
          </a:p>
        </p:txBody>
      </p:sp>
      <p:sp>
        <p:nvSpPr>
          <p:cNvPr id="6" name="Footer Placeholder 5">
            <a:extLst>
              <a:ext uri="{FF2B5EF4-FFF2-40B4-BE49-F238E27FC236}">
                <a16:creationId xmlns:a16="http://schemas.microsoft.com/office/drawing/2014/main" id="{D082BC4F-1A5A-7B00-88F6-0615559913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9CB6B6-EF69-329A-2744-38D2DAC6E7F3}"/>
              </a:ext>
            </a:extLst>
          </p:cNvPr>
          <p:cNvSpPr>
            <a:spLocks noGrp="1"/>
          </p:cNvSpPr>
          <p:nvPr>
            <p:ph type="sldNum" sz="quarter" idx="12"/>
          </p:nvPr>
        </p:nvSpPr>
        <p:spPr/>
        <p:txBody>
          <a:bodyPr/>
          <a:lstStyle/>
          <a:p>
            <a:fld id="{24F65C82-68F3-413E-A3DA-9C4A2EFDF066}" type="slidenum">
              <a:rPr lang="en-IN" smtClean="0"/>
              <a:t>‹#›</a:t>
            </a:fld>
            <a:endParaRPr lang="en-IN"/>
          </a:p>
        </p:txBody>
      </p:sp>
    </p:spTree>
    <p:extLst>
      <p:ext uri="{BB962C8B-B14F-4D97-AF65-F5344CB8AC3E}">
        <p14:creationId xmlns:p14="http://schemas.microsoft.com/office/powerpoint/2010/main" val="990342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9EABC-3EE7-3A59-933E-CE654A31BB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63A88-2D09-57A7-4DF7-E4148C7F2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D8434-A090-194A-33CD-26BD5B8111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11A0AD-35BC-4ECF-A129-743AA84A6857}" type="datetimeFigureOut">
              <a:rPr lang="en-IN" smtClean="0"/>
              <a:t>25-06-2024</a:t>
            </a:fld>
            <a:endParaRPr lang="en-IN"/>
          </a:p>
        </p:txBody>
      </p:sp>
      <p:sp>
        <p:nvSpPr>
          <p:cNvPr id="5" name="Footer Placeholder 4">
            <a:extLst>
              <a:ext uri="{FF2B5EF4-FFF2-40B4-BE49-F238E27FC236}">
                <a16:creationId xmlns:a16="http://schemas.microsoft.com/office/drawing/2014/main" id="{1E5F8655-570C-133E-F722-AD76CAA3B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12394CD-08E4-ED62-8BD7-C910315FB3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F65C82-68F3-413E-A3DA-9C4A2EFDF066}" type="slidenum">
              <a:rPr lang="en-IN" smtClean="0"/>
              <a:t>‹#›</a:t>
            </a:fld>
            <a:endParaRPr lang="en-IN"/>
          </a:p>
        </p:txBody>
      </p:sp>
    </p:spTree>
    <p:extLst>
      <p:ext uri="{BB962C8B-B14F-4D97-AF65-F5344CB8AC3E}">
        <p14:creationId xmlns:p14="http://schemas.microsoft.com/office/powerpoint/2010/main" val="1891452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346DC-98E2-C6FF-C593-346405869CAE}"/>
              </a:ext>
            </a:extLst>
          </p:cNvPr>
          <p:cNvSpPr>
            <a:spLocks noGrp="1"/>
          </p:cNvSpPr>
          <p:nvPr>
            <p:ph type="ctrTitle"/>
          </p:nvPr>
        </p:nvSpPr>
        <p:spPr>
          <a:xfrm>
            <a:off x="1868129" y="188298"/>
            <a:ext cx="8141110" cy="2269767"/>
          </a:xfrm>
        </p:spPr>
        <p:txBody>
          <a:bodyPr>
            <a:normAutofit fontScale="90000"/>
          </a:bodyPr>
          <a:lstStyle/>
          <a:p>
            <a:r>
              <a:rPr lang="en-US" sz="5400" dirty="0">
                <a:latin typeface="Cambria" panose="02040503050406030204" pitchFamily="18" charset="0"/>
                <a:ea typeface="Cambria" panose="02040503050406030204" pitchFamily="18" charset="0"/>
              </a:rPr>
              <a:t>Cricket Insights: The Art of Prediction with AI and Machine Learning</a:t>
            </a:r>
            <a:endParaRPr lang="en-IN" sz="5400"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D098CC03-1C0D-4589-EED1-42433BA9EDEB}"/>
              </a:ext>
            </a:extLst>
          </p:cNvPr>
          <p:cNvSpPr>
            <a:spLocks noGrp="1"/>
          </p:cNvSpPr>
          <p:nvPr>
            <p:ph type="subTitle" idx="1"/>
          </p:nvPr>
        </p:nvSpPr>
        <p:spPr>
          <a:xfrm>
            <a:off x="1524000" y="2920028"/>
            <a:ext cx="9144000" cy="1655762"/>
          </a:xfrm>
        </p:spPr>
        <p:txBody>
          <a:bodyPr/>
          <a:lstStyle/>
          <a:p>
            <a:r>
              <a:rPr lang="en-IN" dirty="0"/>
              <a:t>By Ajinkya Thokal</a:t>
            </a:r>
          </a:p>
        </p:txBody>
      </p:sp>
      <p:pic>
        <p:nvPicPr>
          <p:cNvPr id="5" name="Picture 4" descr="A group of people playing a game&#10;&#10;Description automatically generated">
            <a:extLst>
              <a:ext uri="{FF2B5EF4-FFF2-40B4-BE49-F238E27FC236}">
                <a16:creationId xmlns:a16="http://schemas.microsoft.com/office/drawing/2014/main" id="{EAE5C715-7612-996D-2F7E-8B178B22B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39" y="2587058"/>
            <a:ext cx="7905135" cy="3977463"/>
          </a:xfrm>
          <a:prstGeom prst="rect">
            <a:avLst/>
          </a:prstGeom>
        </p:spPr>
      </p:pic>
    </p:spTree>
    <p:extLst>
      <p:ext uri="{BB962C8B-B14F-4D97-AF65-F5344CB8AC3E}">
        <p14:creationId xmlns:p14="http://schemas.microsoft.com/office/powerpoint/2010/main" val="360343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4CCA-0D75-0950-4F70-1FA78D44B747}"/>
              </a:ext>
            </a:extLst>
          </p:cNvPr>
          <p:cNvSpPr>
            <a:spLocks noGrp="1"/>
          </p:cNvSpPr>
          <p:nvPr>
            <p:ph type="title"/>
          </p:nvPr>
        </p:nvSpPr>
        <p:spPr>
          <a:xfrm>
            <a:off x="661219" y="18255"/>
            <a:ext cx="10515600" cy="1325563"/>
          </a:xfrm>
        </p:spPr>
        <p:txBody>
          <a:bodyPr/>
          <a:lstStyle/>
          <a:p>
            <a:r>
              <a:rPr lang="en-IN" dirty="0"/>
              <a:t>Conclusion</a:t>
            </a:r>
          </a:p>
        </p:txBody>
      </p:sp>
      <p:sp>
        <p:nvSpPr>
          <p:cNvPr id="3" name="Text Placeholder 2">
            <a:extLst>
              <a:ext uri="{FF2B5EF4-FFF2-40B4-BE49-F238E27FC236}">
                <a16:creationId xmlns:a16="http://schemas.microsoft.com/office/drawing/2014/main" id="{CFE50D92-7431-676B-FE00-ABD69C45AFFF}"/>
              </a:ext>
            </a:extLst>
          </p:cNvPr>
          <p:cNvSpPr>
            <a:spLocks noGrp="1"/>
          </p:cNvSpPr>
          <p:nvPr>
            <p:ph type="body" idx="1"/>
          </p:nvPr>
        </p:nvSpPr>
        <p:spPr>
          <a:xfrm>
            <a:off x="661219" y="1343818"/>
            <a:ext cx="10515600" cy="4351338"/>
          </a:xfrm>
        </p:spPr>
        <p:txBody>
          <a:bodyPr/>
          <a:lstStyle/>
          <a:p>
            <a:r>
              <a:rPr lang="en-US" dirty="0"/>
              <a:t>The study demonstrated the predictive power of machine learning models in cricket. Random Forest and Naive Bayes classifiers showed strong performance in predicting total runs, while ANN effectively predicted the likelihood of a wicket falling.</a:t>
            </a:r>
            <a:endParaRPr lang="en-IN" dirty="0"/>
          </a:p>
        </p:txBody>
      </p:sp>
      <p:pic>
        <p:nvPicPr>
          <p:cNvPr id="5" name="Picture 4" descr="A blue poster with graphs and charts&#10;&#10;Description automatically generated with medium confidence">
            <a:extLst>
              <a:ext uri="{FF2B5EF4-FFF2-40B4-BE49-F238E27FC236}">
                <a16:creationId xmlns:a16="http://schemas.microsoft.com/office/drawing/2014/main" id="{4622D593-7C06-A16C-EF5B-DDF832525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075039"/>
            <a:ext cx="6705600" cy="3752416"/>
          </a:xfrm>
          <a:prstGeom prst="rect">
            <a:avLst/>
          </a:prstGeom>
        </p:spPr>
      </p:pic>
    </p:spTree>
    <p:extLst>
      <p:ext uri="{BB962C8B-B14F-4D97-AF65-F5344CB8AC3E}">
        <p14:creationId xmlns:p14="http://schemas.microsoft.com/office/powerpoint/2010/main" val="7531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FEA4-4D81-D92C-79B1-5D01050B5FFC}"/>
              </a:ext>
            </a:extLst>
          </p:cNvPr>
          <p:cNvSpPr>
            <a:spLocks noGrp="1"/>
          </p:cNvSpPr>
          <p:nvPr>
            <p:ph type="title"/>
          </p:nvPr>
        </p:nvSpPr>
        <p:spPr/>
        <p:txBody>
          <a:bodyPr/>
          <a:lstStyle/>
          <a:p>
            <a:r>
              <a:rPr lang="en-IN" sz="5400" dirty="0">
                <a:latin typeface="Cambria" panose="02040503050406030204" pitchFamily="18" charset="0"/>
                <a:ea typeface="Cambria" panose="02040503050406030204" pitchFamily="18" charset="0"/>
              </a:rPr>
              <a:t>Introduction</a:t>
            </a:r>
          </a:p>
        </p:txBody>
      </p:sp>
      <p:sp>
        <p:nvSpPr>
          <p:cNvPr id="3" name="Text Placeholder 2">
            <a:extLst>
              <a:ext uri="{FF2B5EF4-FFF2-40B4-BE49-F238E27FC236}">
                <a16:creationId xmlns:a16="http://schemas.microsoft.com/office/drawing/2014/main" id="{1590360F-78C2-B7A3-182C-35CC9E3DE366}"/>
              </a:ext>
            </a:extLst>
          </p:cNvPr>
          <p:cNvSpPr>
            <a:spLocks noGrp="1"/>
          </p:cNvSpPr>
          <p:nvPr>
            <p:ph type="body" idx="1"/>
          </p:nvPr>
        </p:nvSpPr>
        <p:spPr>
          <a:xfrm>
            <a:off x="78658" y="1690688"/>
            <a:ext cx="5764161" cy="4189002"/>
          </a:xfrm>
        </p:spPr>
        <p:txBody>
          <a:bodyPr/>
          <a:lstStyle/>
          <a:p>
            <a:r>
              <a:rPr lang="en-US" dirty="0"/>
              <a:t>Cricket is a dynamic and intricate sport where variables like player performance, match circumstances, and tactical choices significantly impact the outcome. This study explores the use of advanced machine learning techniques to predict key aspects of cricket matches using historical data.</a:t>
            </a:r>
            <a:endParaRPr lang="en-IN" dirty="0"/>
          </a:p>
        </p:txBody>
      </p:sp>
      <p:pic>
        <p:nvPicPr>
          <p:cNvPr id="7" name="Picture 6" descr="A ball on the grass&#10;&#10;Description automatically generated">
            <a:extLst>
              <a:ext uri="{FF2B5EF4-FFF2-40B4-BE49-F238E27FC236}">
                <a16:creationId xmlns:a16="http://schemas.microsoft.com/office/drawing/2014/main" id="{16EC0A52-E9ED-25EF-EA59-58D3AB936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108" y="845572"/>
            <a:ext cx="5510981" cy="5510981"/>
          </a:xfrm>
          <a:prstGeom prst="rect">
            <a:avLst/>
          </a:prstGeom>
        </p:spPr>
      </p:pic>
    </p:spTree>
    <p:extLst>
      <p:ext uri="{BB962C8B-B14F-4D97-AF65-F5344CB8AC3E}">
        <p14:creationId xmlns:p14="http://schemas.microsoft.com/office/powerpoint/2010/main" val="401678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0D05-E31E-6594-8E38-C23C7C3DD904}"/>
              </a:ext>
            </a:extLst>
          </p:cNvPr>
          <p:cNvSpPr>
            <a:spLocks noGrp="1"/>
          </p:cNvSpPr>
          <p:nvPr>
            <p:ph type="title"/>
          </p:nvPr>
        </p:nvSpPr>
        <p:spPr>
          <a:xfrm>
            <a:off x="838200" y="26859"/>
            <a:ext cx="10515600" cy="1325563"/>
          </a:xfrm>
        </p:spPr>
        <p:txBody>
          <a:bodyPr>
            <a:normAutofit/>
          </a:bodyPr>
          <a:lstStyle/>
          <a:p>
            <a:r>
              <a:rPr lang="en-IN" sz="4000" dirty="0"/>
              <a:t>Objective</a:t>
            </a:r>
          </a:p>
        </p:txBody>
      </p:sp>
      <p:sp>
        <p:nvSpPr>
          <p:cNvPr id="3" name="Text Placeholder 2">
            <a:extLst>
              <a:ext uri="{FF2B5EF4-FFF2-40B4-BE49-F238E27FC236}">
                <a16:creationId xmlns:a16="http://schemas.microsoft.com/office/drawing/2014/main" id="{B65C76B3-B32A-F1B7-656B-493979518FCF}"/>
              </a:ext>
            </a:extLst>
          </p:cNvPr>
          <p:cNvSpPr>
            <a:spLocks noGrp="1"/>
          </p:cNvSpPr>
          <p:nvPr>
            <p:ph type="body" idx="1"/>
          </p:nvPr>
        </p:nvSpPr>
        <p:spPr>
          <a:xfrm>
            <a:off x="680884" y="1184505"/>
            <a:ext cx="10515600" cy="4351338"/>
          </a:xfrm>
        </p:spPr>
        <p:txBody>
          <a:bodyPr/>
          <a:lstStyle/>
          <a:p>
            <a:r>
              <a:rPr lang="en-US" dirty="0"/>
              <a:t>The objective of this study is to utilize sophisticated machine learning methods to forecast significant elements of cricket matches by using past data, focusing on predicting whether a wicket will fall on a particular delivery and the total number of runs scored in a match.</a:t>
            </a:r>
            <a:endParaRPr lang="en-IN" dirty="0"/>
          </a:p>
        </p:txBody>
      </p:sp>
      <p:pic>
        <p:nvPicPr>
          <p:cNvPr id="5" name="Picture 4" descr="A baseball game with a ball in the air&#10;&#10;Description automatically generated with medium confidence">
            <a:extLst>
              <a:ext uri="{FF2B5EF4-FFF2-40B4-BE49-F238E27FC236}">
                <a16:creationId xmlns:a16="http://schemas.microsoft.com/office/drawing/2014/main" id="{22697746-9CB9-1501-483E-61DAF757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728" y="3429000"/>
            <a:ext cx="6707498" cy="3325761"/>
          </a:xfrm>
          <a:prstGeom prst="rect">
            <a:avLst/>
          </a:prstGeom>
        </p:spPr>
      </p:pic>
    </p:spTree>
    <p:extLst>
      <p:ext uri="{BB962C8B-B14F-4D97-AF65-F5344CB8AC3E}">
        <p14:creationId xmlns:p14="http://schemas.microsoft.com/office/powerpoint/2010/main" val="220813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9012-9956-607E-CAC6-6BAE3B720DEE}"/>
              </a:ext>
            </a:extLst>
          </p:cNvPr>
          <p:cNvSpPr>
            <a:spLocks noGrp="1"/>
          </p:cNvSpPr>
          <p:nvPr>
            <p:ph type="title"/>
          </p:nvPr>
        </p:nvSpPr>
        <p:spPr>
          <a:xfrm>
            <a:off x="838200" y="158648"/>
            <a:ext cx="10515600" cy="1325563"/>
          </a:xfrm>
        </p:spPr>
        <p:txBody>
          <a:bodyPr>
            <a:normAutofit/>
          </a:bodyPr>
          <a:lstStyle/>
          <a:p>
            <a:r>
              <a:rPr lang="en-IN" sz="4000" dirty="0"/>
              <a:t>Datasets Used</a:t>
            </a:r>
          </a:p>
        </p:txBody>
      </p:sp>
      <p:sp>
        <p:nvSpPr>
          <p:cNvPr id="3" name="Text Placeholder 2">
            <a:extLst>
              <a:ext uri="{FF2B5EF4-FFF2-40B4-BE49-F238E27FC236}">
                <a16:creationId xmlns:a16="http://schemas.microsoft.com/office/drawing/2014/main" id="{DB62C706-FB93-758B-F012-C8456DC606CB}"/>
              </a:ext>
            </a:extLst>
          </p:cNvPr>
          <p:cNvSpPr>
            <a:spLocks noGrp="1"/>
          </p:cNvSpPr>
          <p:nvPr>
            <p:ph type="body" idx="1"/>
          </p:nvPr>
        </p:nvSpPr>
        <p:spPr>
          <a:xfrm>
            <a:off x="720213" y="1484211"/>
            <a:ext cx="10515600" cy="4351338"/>
          </a:xfrm>
        </p:spPr>
        <p:txBody>
          <a:bodyPr/>
          <a:lstStyle/>
          <a:p>
            <a:r>
              <a:rPr lang="en-US" dirty="0"/>
              <a:t>This project uses historical IPL cricket matches data from two main sources: matches.csv and deliveries.csv. The matches.csv file contains details of each match, while the deliveries.csv file contains information at a delivery level.</a:t>
            </a:r>
            <a:endParaRPr lang="en-IN" dirty="0"/>
          </a:p>
        </p:txBody>
      </p:sp>
      <p:pic>
        <p:nvPicPr>
          <p:cNvPr id="5" name="Picture 4" descr="A large trophy in a stadium&#10;&#10;Description automatically generated">
            <a:extLst>
              <a:ext uri="{FF2B5EF4-FFF2-40B4-BE49-F238E27FC236}">
                <a16:creationId xmlns:a16="http://schemas.microsoft.com/office/drawing/2014/main" id="{D0F2EBE8-61DF-3601-0935-ECBE10751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561" y="3270352"/>
            <a:ext cx="6843252" cy="3429000"/>
          </a:xfrm>
          <a:prstGeom prst="rect">
            <a:avLst/>
          </a:prstGeom>
        </p:spPr>
      </p:pic>
    </p:spTree>
    <p:extLst>
      <p:ext uri="{BB962C8B-B14F-4D97-AF65-F5344CB8AC3E}">
        <p14:creationId xmlns:p14="http://schemas.microsoft.com/office/powerpoint/2010/main" val="96135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C3BC-E178-5F1F-BEF3-78CEFA6C28E0}"/>
              </a:ext>
            </a:extLst>
          </p:cNvPr>
          <p:cNvSpPr>
            <a:spLocks noGrp="1"/>
          </p:cNvSpPr>
          <p:nvPr>
            <p:ph type="title"/>
          </p:nvPr>
        </p:nvSpPr>
        <p:spPr>
          <a:xfrm>
            <a:off x="838200" y="-123671"/>
            <a:ext cx="10515600" cy="1325563"/>
          </a:xfrm>
        </p:spPr>
        <p:txBody>
          <a:bodyPr>
            <a:normAutofit/>
          </a:bodyPr>
          <a:lstStyle/>
          <a:p>
            <a:r>
              <a:rPr lang="en-IN" sz="4000" dirty="0"/>
              <a:t>Data Preparation</a:t>
            </a:r>
          </a:p>
        </p:txBody>
      </p:sp>
      <p:sp>
        <p:nvSpPr>
          <p:cNvPr id="3" name="Text Placeholder 2">
            <a:extLst>
              <a:ext uri="{FF2B5EF4-FFF2-40B4-BE49-F238E27FC236}">
                <a16:creationId xmlns:a16="http://schemas.microsoft.com/office/drawing/2014/main" id="{1FBEDAE0-3DD0-FA2D-3593-AC32F533BAE0}"/>
              </a:ext>
            </a:extLst>
          </p:cNvPr>
          <p:cNvSpPr>
            <a:spLocks noGrp="1"/>
          </p:cNvSpPr>
          <p:nvPr>
            <p:ph type="body" idx="1"/>
          </p:nvPr>
        </p:nvSpPr>
        <p:spPr>
          <a:xfrm>
            <a:off x="553065" y="1076350"/>
            <a:ext cx="10515600" cy="4351338"/>
          </a:xfrm>
        </p:spPr>
        <p:txBody>
          <a:bodyPr>
            <a:normAutofit/>
          </a:bodyPr>
          <a:lstStyle/>
          <a:p>
            <a:r>
              <a:rPr lang="en-US" dirty="0"/>
              <a:t>Several preprocessing steps were undertaken including feature engineering, merging datasets, data cleaning, and one-hot encoding of categorical variables.</a:t>
            </a:r>
            <a:endParaRPr lang="en-IN" dirty="0"/>
          </a:p>
        </p:txBody>
      </p:sp>
      <p:pic>
        <p:nvPicPr>
          <p:cNvPr id="5" name="Picture 4" descr="A computer on a desk with a blackboard&#10;&#10;Description automatically generated">
            <a:extLst>
              <a:ext uri="{FF2B5EF4-FFF2-40B4-BE49-F238E27FC236}">
                <a16:creationId xmlns:a16="http://schemas.microsoft.com/office/drawing/2014/main" id="{5ADDC5D7-33B7-E5AB-883B-F1344C3C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960" y="2578894"/>
            <a:ext cx="7321345" cy="4183625"/>
          </a:xfrm>
          <a:prstGeom prst="rect">
            <a:avLst/>
          </a:prstGeom>
        </p:spPr>
      </p:pic>
    </p:spTree>
    <p:extLst>
      <p:ext uri="{BB962C8B-B14F-4D97-AF65-F5344CB8AC3E}">
        <p14:creationId xmlns:p14="http://schemas.microsoft.com/office/powerpoint/2010/main" val="95699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533D-2098-C041-B7C8-AF208EE48F9D}"/>
              </a:ext>
            </a:extLst>
          </p:cNvPr>
          <p:cNvSpPr>
            <a:spLocks noGrp="1"/>
          </p:cNvSpPr>
          <p:nvPr>
            <p:ph type="title"/>
          </p:nvPr>
        </p:nvSpPr>
        <p:spPr>
          <a:xfrm>
            <a:off x="189271" y="148814"/>
            <a:ext cx="10515600" cy="1325563"/>
          </a:xfrm>
        </p:spPr>
        <p:txBody>
          <a:bodyPr>
            <a:normAutofit/>
          </a:bodyPr>
          <a:lstStyle/>
          <a:p>
            <a:r>
              <a:rPr lang="en-IN" sz="4000" dirty="0"/>
              <a:t>Machine Learning Models</a:t>
            </a:r>
          </a:p>
        </p:txBody>
      </p:sp>
      <p:sp>
        <p:nvSpPr>
          <p:cNvPr id="3" name="Text Placeholder 2">
            <a:extLst>
              <a:ext uri="{FF2B5EF4-FFF2-40B4-BE49-F238E27FC236}">
                <a16:creationId xmlns:a16="http://schemas.microsoft.com/office/drawing/2014/main" id="{186ECB69-631B-352D-F415-4A42B5B0C4DD}"/>
              </a:ext>
            </a:extLst>
          </p:cNvPr>
          <p:cNvSpPr>
            <a:spLocks noGrp="1"/>
          </p:cNvSpPr>
          <p:nvPr>
            <p:ph type="body" idx="1"/>
          </p:nvPr>
        </p:nvSpPr>
        <p:spPr>
          <a:xfrm>
            <a:off x="0" y="1769345"/>
            <a:ext cx="4404852" cy="4641286"/>
          </a:xfrm>
        </p:spPr>
        <p:txBody>
          <a:bodyPr>
            <a:normAutofit/>
          </a:bodyPr>
          <a:lstStyle/>
          <a:p>
            <a:pPr marL="0" indent="0" algn="ctr">
              <a:buNone/>
            </a:pPr>
            <a:r>
              <a:rPr lang="en-US" dirty="0"/>
              <a:t>1) Random Forest Classifier</a:t>
            </a:r>
          </a:p>
          <a:p>
            <a:pPr marL="0" indent="0" algn="ctr">
              <a:buNone/>
            </a:pPr>
            <a:r>
              <a:rPr lang="en-US" dirty="0"/>
              <a:t>2) Gaussian Naive Bayes Classifier</a:t>
            </a:r>
          </a:p>
          <a:p>
            <a:pPr marL="0" indent="0" algn="ctr">
              <a:buNone/>
            </a:pPr>
            <a:r>
              <a:rPr lang="en-US" dirty="0"/>
              <a:t> 3) Artificial Neural Network (ANN).</a:t>
            </a:r>
            <a:endParaRPr lang="en-IN" dirty="0"/>
          </a:p>
        </p:txBody>
      </p:sp>
      <p:pic>
        <p:nvPicPr>
          <p:cNvPr id="5" name="Picture 4" descr="A close up of a computer screen&#10;&#10;Description automatically generated">
            <a:extLst>
              <a:ext uri="{FF2B5EF4-FFF2-40B4-BE49-F238E27FC236}">
                <a16:creationId xmlns:a16="http://schemas.microsoft.com/office/drawing/2014/main" id="{B2BBCBDB-7D79-C00F-9996-AF64A60D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529" y="1641526"/>
            <a:ext cx="7170789" cy="4641287"/>
          </a:xfrm>
          <a:prstGeom prst="rect">
            <a:avLst/>
          </a:prstGeom>
        </p:spPr>
      </p:pic>
    </p:spTree>
    <p:extLst>
      <p:ext uri="{BB962C8B-B14F-4D97-AF65-F5344CB8AC3E}">
        <p14:creationId xmlns:p14="http://schemas.microsoft.com/office/powerpoint/2010/main" val="40776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4569-7252-44E0-ECBE-ED6A6268C378}"/>
              </a:ext>
            </a:extLst>
          </p:cNvPr>
          <p:cNvSpPr>
            <a:spLocks noGrp="1"/>
          </p:cNvSpPr>
          <p:nvPr>
            <p:ph type="title"/>
          </p:nvPr>
        </p:nvSpPr>
        <p:spPr>
          <a:xfrm>
            <a:off x="838200" y="18255"/>
            <a:ext cx="10515600" cy="1325563"/>
          </a:xfrm>
        </p:spPr>
        <p:txBody>
          <a:bodyPr/>
          <a:lstStyle/>
          <a:p>
            <a:r>
              <a:rPr lang="en-IN" sz="4000" dirty="0"/>
              <a:t>Random</a:t>
            </a:r>
            <a:r>
              <a:rPr lang="en-IN" dirty="0"/>
              <a:t> </a:t>
            </a:r>
            <a:r>
              <a:rPr lang="en-IN" sz="4000" dirty="0"/>
              <a:t>Forest Classifier</a:t>
            </a:r>
          </a:p>
        </p:txBody>
      </p:sp>
      <p:sp>
        <p:nvSpPr>
          <p:cNvPr id="3" name="Text Placeholder 2">
            <a:extLst>
              <a:ext uri="{FF2B5EF4-FFF2-40B4-BE49-F238E27FC236}">
                <a16:creationId xmlns:a16="http://schemas.microsoft.com/office/drawing/2014/main" id="{CF5C0C5C-759F-F226-5CC5-0907A2461D57}"/>
              </a:ext>
            </a:extLst>
          </p:cNvPr>
          <p:cNvSpPr>
            <a:spLocks noGrp="1"/>
          </p:cNvSpPr>
          <p:nvPr>
            <p:ph type="body" idx="1"/>
          </p:nvPr>
        </p:nvSpPr>
        <p:spPr>
          <a:xfrm>
            <a:off x="838200" y="1127534"/>
            <a:ext cx="10515600" cy="4351338"/>
          </a:xfrm>
        </p:spPr>
        <p:txBody>
          <a:bodyPr/>
          <a:lstStyle/>
          <a:p>
            <a:r>
              <a:rPr lang="en-US" dirty="0"/>
              <a:t>Random Forest is used for its ability to handle categorical data, robustness, feature importance, high performance, and scalability. It achieved an accuracy of 87.5%.</a:t>
            </a:r>
            <a:endParaRPr lang="en-IN" dirty="0"/>
          </a:p>
        </p:txBody>
      </p:sp>
      <p:pic>
        <p:nvPicPr>
          <p:cNvPr id="5" name="Picture 4">
            <a:extLst>
              <a:ext uri="{FF2B5EF4-FFF2-40B4-BE49-F238E27FC236}">
                <a16:creationId xmlns:a16="http://schemas.microsoft.com/office/drawing/2014/main" id="{28E3D46E-D0E1-191D-3FFB-E3780756886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615381" y="2506662"/>
            <a:ext cx="6655619" cy="4351338"/>
          </a:xfrm>
          <a:prstGeom prst="rect">
            <a:avLst/>
          </a:prstGeom>
        </p:spPr>
      </p:pic>
    </p:spTree>
    <p:extLst>
      <p:ext uri="{BB962C8B-B14F-4D97-AF65-F5344CB8AC3E}">
        <p14:creationId xmlns:p14="http://schemas.microsoft.com/office/powerpoint/2010/main" val="222523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6C60-8065-8EFD-A81E-7D93BFFA94C6}"/>
              </a:ext>
            </a:extLst>
          </p:cNvPr>
          <p:cNvSpPr>
            <a:spLocks noGrp="1"/>
          </p:cNvSpPr>
          <p:nvPr>
            <p:ph type="title"/>
          </p:nvPr>
        </p:nvSpPr>
        <p:spPr>
          <a:xfrm>
            <a:off x="838200" y="18255"/>
            <a:ext cx="10515600" cy="1325563"/>
          </a:xfrm>
        </p:spPr>
        <p:txBody>
          <a:bodyPr/>
          <a:lstStyle/>
          <a:p>
            <a:r>
              <a:rPr lang="en-IN" dirty="0"/>
              <a:t>Naive Bayes Classifier</a:t>
            </a:r>
          </a:p>
        </p:txBody>
      </p:sp>
      <p:sp>
        <p:nvSpPr>
          <p:cNvPr id="3" name="Text Placeholder 2">
            <a:extLst>
              <a:ext uri="{FF2B5EF4-FFF2-40B4-BE49-F238E27FC236}">
                <a16:creationId xmlns:a16="http://schemas.microsoft.com/office/drawing/2014/main" id="{7041E439-DD01-92EF-FD1D-F8435FD36AE5}"/>
              </a:ext>
            </a:extLst>
          </p:cNvPr>
          <p:cNvSpPr>
            <a:spLocks noGrp="1"/>
          </p:cNvSpPr>
          <p:nvPr>
            <p:ph type="body" idx="1"/>
          </p:nvPr>
        </p:nvSpPr>
        <p:spPr>
          <a:xfrm>
            <a:off x="838200" y="1253331"/>
            <a:ext cx="10515600" cy="4351338"/>
          </a:xfrm>
        </p:spPr>
        <p:txBody>
          <a:bodyPr/>
          <a:lstStyle/>
          <a:p>
            <a:r>
              <a:rPr lang="en-US" dirty="0"/>
              <a:t>Naive Bayes is used for its efficiency with categorical data, computational efficiency, simplicity, and as a baseline comparison. It achieved an accuracy of 92.97%.</a:t>
            </a:r>
            <a:endParaRPr lang="en-IN" dirty="0"/>
          </a:p>
        </p:txBody>
      </p:sp>
      <p:pic>
        <p:nvPicPr>
          <p:cNvPr id="5" name="Picture 4">
            <a:extLst>
              <a:ext uri="{FF2B5EF4-FFF2-40B4-BE49-F238E27FC236}">
                <a16:creationId xmlns:a16="http://schemas.microsoft.com/office/drawing/2014/main" id="{1E1D13C1-0F64-DCE5-0288-2518AAB6898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320413" y="2615764"/>
            <a:ext cx="6931742" cy="4099667"/>
          </a:xfrm>
          <a:prstGeom prst="rect">
            <a:avLst/>
          </a:prstGeom>
        </p:spPr>
      </p:pic>
    </p:spTree>
    <p:extLst>
      <p:ext uri="{BB962C8B-B14F-4D97-AF65-F5344CB8AC3E}">
        <p14:creationId xmlns:p14="http://schemas.microsoft.com/office/powerpoint/2010/main" val="34204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204F-DAD4-0401-82B4-AD448E2AED5E}"/>
              </a:ext>
            </a:extLst>
          </p:cNvPr>
          <p:cNvSpPr>
            <a:spLocks noGrp="1"/>
          </p:cNvSpPr>
          <p:nvPr>
            <p:ph type="title"/>
          </p:nvPr>
        </p:nvSpPr>
        <p:spPr>
          <a:xfrm>
            <a:off x="489786" y="-195314"/>
            <a:ext cx="10515600" cy="1325563"/>
          </a:xfrm>
        </p:spPr>
        <p:txBody>
          <a:bodyPr/>
          <a:lstStyle/>
          <a:p>
            <a:r>
              <a:rPr lang="en-IN" dirty="0"/>
              <a:t>Artificial Neural Network</a:t>
            </a:r>
          </a:p>
        </p:txBody>
      </p:sp>
      <p:sp>
        <p:nvSpPr>
          <p:cNvPr id="3" name="Text Placeholder 2">
            <a:extLst>
              <a:ext uri="{FF2B5EF4-FFF2-40B4-BE49-F238E27FC236}">
                <a16:creationId xmlns:a16="http://schemas.microsoft.com/office/drawing/2014/main" id="{48CA88E2-F00B-E583-57D3-FD7F73D945A5}"/>
              </a:ext>
            </a:extLst>
          </p:cNvPr>
          <p:cNvSpPr>
            <a:spLocks noGrp="1"/>
          </p:cNvSpPr>
          <p:nvPr>
            <p:ph type="body" idx="1"/>
          </p:nvPr>
        </p:nvSpPr>
        <p:spPr>
          <a:xfrm>
            <a:off x="489786" y="1027906"/>
            <a:ext cx="5179142" cy="2471072"/>
          </a:xfrm>
        </p:spPr>
        <p:txBody>
          <a:bodyPr/>
          <a:lstStyle/>
          <a:p>
            <a:r>
              <a:rPr lang="en-US" dirty="0"/>
              <a:t>ANNs are used for their ability to capture complex, non-linear relationships. The model was trained for 50 epochs and achieved an accuracy of 63.4%.</a:t>
            </a:r>
            <a:endParaRPr lang="en-IN" dirty="0"/>
          </a:p>
        </p:txBody>
      </p:sp>
      <p:pic>
        <p:nvPicPr>
          <p:cNvPr id="5" name="Picture 4">
            <a:extLst>
              <a:ext uri="{FF2B5EF4-FFF2-40B4-BE49-F238E27FC236}">
                <a16:creationId xmlns:a16="http://schemas.microsoft.com/office/drawing/2014/main" id="{10923368-B689-B2ED-7B8B-9F98ABBCC7D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096000" y="1027906"/>
            <a:ext cx="5732207" cy="3278187"/>
          </a:xfrm>
          <a:prstGeom prst="rect">
            <a:avLst/>
          </a:prstGeom>
        </p:spPr>
      </p:pic>
      <p:pic>
        <p:nvPicPr>
          <p:cNvPr id="7" name="Picture 6" descr="A graph with blue and orange lines&#10;&#10;Description automatically generated">
            <a:extLst>
              <a:ext uri="{FF2B5EF4-FFF2-40B4-BE49-F238E27FC236}">
                <a16:creationId xmlns:a16="http://schemas.microsoft.com/office/drawing/2014/main" id="{053A9953-71DF-EAC9-2919-4A35D3E2A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86" y="3329547"/>
            <a:ext cx="5606214" cy="3573551"/>
          </a:xfrm>
          <a:prstGeom prst="rect">
            <a:avLst/>
          </a:prstGeom>
        </p:spPr>
      </p:pic>
    </p:spTree>
    <p:extLst>
      <p:ext uri="{BB962C8B-B14F-4D97-AF65-F5344CB8AC3E}">
        <p14:creationId xmlns:p14="http://schemas.microsoft.com/office/powerpoint/2010/main" val="3709820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337</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Cambria</vt:lpstr>
      <vt:lpstr>Office Theme</vt:lpstr>
      <vt:lpstr>Cricket Insights: The Art of Prediction with AI and Machine Learning</vt:lpstr>
      <vt:lpstr>Introduction</vt:lpstr>
      <vt:lpstr>Objective</vt:lpstr>
      <vt:lpstr>Datasets Used</vt:lpstr>
      <vt:lpstr>Data Preparation</vt:lpstr>
      <vt:lpstr>Machine Learning Models</vt:lpstr>
      <vt:lpstr>Random Forest Classifier</vt:lpstr>
      <vt:lpstr>Naive Bayes Classifier</vt:lpstr>
      <vt:lpstr>Artificial Neural Network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AJINKYA THOKAL</dc:creator>
  <cp:lastModifiedBy>AJINKYA THOKAL</cp:lastModifiedBy>
  <cp:revision>3</cp:revision>
  <dcterms:created xsi:type="dcterms:W3CDTF">2024-06-25T01:43:47Z</dcterms:created>
  <dcterms:modified xsi:type="dcterms:W3CDTF">2024-06-25T02:39:45Z</dcterms:modified>
</cp:coreProperties>
</file>